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6" r:id="rId4"/>
    <p:sldId id="267" r:id="rId5"/>
    <p:sldId id="282" r:id="rId6"/>
    <p:sldId id="260" r:id="rId7"/>
    <p:sldId id="268" r:id="rId8"/>
    <p:sldId id="261" r:id="rId9"/>
    <p:sldId id="25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4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8039-D8FF-4D84-8FC0-DCC59DBBFC36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E12ED-1BDE-4A72-B655-8704D5C7C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89116-DE17-40CA-B9A8-F709CA1637DC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4722813"/>
            <a:ext cx="5627687" cy="521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0554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1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C28BA5C-8F5D-4914-9E74-76B00670CA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35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1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1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4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8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1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87AA-8EB5-436C-97C6-7BC2966B230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F91E-66C6-4BFB-940A-6CBB8139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6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ic.academic.ru/pictures/enc_medicine/026304739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villagevoice.com/runninscared/mmr-vaccine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portamur.ru/upload/iblock/f7a/_dxccduf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5/Smallpox_vaccine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irecommend.ru/sites/default/files/product-images/23157/priorix.jpg" TargetMode="Externa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0.liveinternet.ru/images/attach/c/1/55/623/55623040_VOZ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reanda.ru/aimg/33x16000/524407/129431457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69471"/>
            <a:ext cx="7772400" cy="3404509"/>
          </a:xfrm>
        </p:spPr>
        <p:txBody>
          <a:bodyPr anchor="ctr">
            <a:normAutofit/>
          </a:bodyPr>
          <a:lstStyle/>
          <a:p>
            <a:r>
              <a:rPr lang="ru-RU" altLang="ru-RU" sz="7200" b="1" dirty="0" smtClean="0">
                <a:solidFill>
                  <a:srgbClr val="FF0000"/>
                </a:solidFill>
                <a:latin typeface="+mn-lt"/>
              </a:rPr>
              <a:t>почему надо прививаться от кори</a:t>
            </a:r>
            <a:endParaRPr lang="ru-RU" altLang="ru-RU" sz="7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929" y="4425044"/>
            <a:ext cx="9862457" cy="2106386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3200" dirty="0" smtClean="0"/>
              <a:t>Материал подготовлен </a:t>
            </a:r>
          </a:p>
          <a:p>
            <a:r>
              <a:rPr lang="ru-RU" altLang="ru-RU" sz="3200" dirty="0" smtClean="0"/>
              <a:t>заведующей инфекционным отделением, </a:t>
            </a:r>
          </a:p>
          <a:p>
            <a:r>
              <a:rPr lang="ru-RU" altLang="ru-RU" sz="3200" dirty="0" smtClean="0"/>
              <a:t>доктором медицинских наук, врачом высшей категории </a:t>
            </a:r>
          </a:p>
          <a:p>
            <a:r>
              <a:rPr lang="ru-RU" altLang="ru-RU" sz="3200" dirty="0" smtClean="0"/>
              <a:t>Ольгой Игоревной Сагаловой</a:t>
            </a:r>
          </a:p>
        </p:txBody>
      </p:sp>
    </p:spTree>
    <p:extLst>
      <p:ext uri="{BB962C8B-B14F-4D97-AF65-F5344CB8AC3E}">
        <p14:creationId xmlns:p14="http://schemas.microsoft.com/office/powerpoint/2010/main" val="2074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6096000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ВОЗ</a:t>
            </a:r>
            <a:r>
              <a:rPr lang="ru-RU" altLang="ru-RU" dirty="0"/>
              <a:t> предложено </a:t>
            </a:r>
            <a:r>
              <a:rPr lang="ru-RU" altLang="ru-RU" u="sng" dirty="0"/>
              <a:t>стандартное определение заболевшего корью</a:t>
            </a:r>
            <a:r>
              <a:rPr lang="ru-RU" altLang="ru-RU" dirty="0"/>
              <a:t>: **любой человек с температурой 38 градусов и выше, пятнисто-папулезной сыпью и хотя бы одним из следующих симптомов: кашель, насморк, </a:t>
            </a:r>
            <a:r>
              <a:rPr lang="ru-RU" altLang="ru-RU" dirty="0">
                <a:solidFill>
                  <a:srgbClr val="FF0000"/>
                </a:solidFill>
              </a:rPr>
              <a:t>конъюнктивит</a:t>
            </a:r>
            <a:r>
              <a:rPr lang="ru-RU" altLang="ru-RU" dirty="0"/>
              <a:t> или любой другой человек, у которого медицинские работники подозревают корь</a:t>
            </a:r>
            <a:r>
              <a:rPr lang="ru-RU" altLang="ru-RU" dirty="0" smtClean="0"/>
              <a:t>**.</a:t>
            </a:r>
          </a:p>
          <a:p>
            <a:r>
              <a:rPr lang="ru-RU" altLang="ru-RU" dirty="0" smtClean="0">
                <a:solidFill>
                  <a:srgbClr val="000099"/>
                </a:solidFill>
              </a:rPr>
              <a:t>Код по МКБ-10 -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dirty="0" smtClean="0"/>
              <a:t>В 05. Корь</a:t>
            </a:r>
          </a:p>
          <a:p>
            <a:endParaRPr lang="ru-RU" altLang="ru-RU" dirty="0"/>
          </a:p>
        </p:txBody>
      </p:sp>
      <p:pic>
        <p:nvPicPr>
          <p:cNvPr id="46084" name="Picture 4" descr="Картинка 45 из 1214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5715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0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>
                <a:solidFill>
                  <a:srgbClr val="7030A0"/>
                </a:solidFill>
              </a:rPr>
              <a:t>Периоды заболевания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4191000" cy="5181600"/>
          </a:xfrm>
        </p:spPr>
        <p:txBody>
          <a:bodyPr/>
          <a:lstStyle/>
          <a:p>
            <a:r>
              <a:rPr lang="ru-RU" altLang="ru-RU"/>
              <a:t>Инкубационный</a:t>
            </a:r>
          </a:p>
          <a:p>
            <a:r>
              <a:rPr lang="ru-RU" altLang="ru-RU"/>
              <a:t>Продромальный (катаральный )</a:t>
            </a:r>
          </a:p>
          <a:p>
            <a:r>
              <a:rPr lang="ru-RU" altLang="ru-RU"/>
              <a:t>Период экзантемы (высыпаний )</a:t>
            </a:r>
          </a:p>
          <a:p>
            <a:r>
              <a:rPr lang="ru-RU" altLang="ru-RU"/>
              <a:t>Период пигментации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1"/>
            <a:ext cx="43434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7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b="1" u="sng">
                <a:solidFill>
                  <a:srgbClr val="7030A0"/>
                </a:solidFill>
              </a:rPr>
              <a:t>Диагностика кори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47800"/>
            <a:ext cx="10934700" cy="5105400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Предполагает:</a:t>
            </a:r>
          </a:p>
          <a:p>
            <a:r>
              <a:rPr lang="ru-RU" altLang="ru-RU" dirty="0"/>
              <a:t>Оценку </a:t>
            </a:r>
            <a:r>
              <a:rPr lang="ru-RU" altLang="ru-RU" u="sng" dirty="0"/>
              <a:t>эпидемиологической ситуации</a:t>
            </a:r>
          </a:p>
          <a:p>
            <a:r>
              <a:rPr lang="ru-RU" altLang="ru-RU" u="sng" dirty="0"/>
              <a:t>Клиническую картину</a:t>
            </a:r>
            <a:r>
              <a:rPr lang="ru-RU" altLang="ru-RU" dirty="0"/>
              <a:t> ( типичная корь с </a:t>
            </a:r>
            <a:r>
              <a:rPr lang="ru-RU" altLang="ru-RU" b="1" dirty="0">
                <a:solidFill>
                  <a:srgbClr val="FF0000"/>
                </a:solidFill>
              </a:rPr>
              <a:t>пятнами Филатова-Бельского- </a:t>
            </a:r>
            <a:r>
              <a:rPr lang="ru-RU" altLang="ru-RU" b="1" dirty="0" err="1">
                <a:solidFill>
                  <a:srgbClr val="FF0000"/>
                </a:solidFill>
              </a:rPr>
              <a:t>Коплика</a:t>
            </a:r>
            <a:r>
              <a:rPr lang="ru-RU" altLang="ru-RU" dirty="0"/>
              <a:t>, кашлем, насморком, конъюнктивитом и сыпью, появляющейся сначала на голове)</a:t>
            </a:r>
          </a:p>
          <a:p>
            <a:r>
              <a:rPr lang="ru-RU" altLang="ru-RU" u="sng" dirty="0"/>
              <a:t>Лабораторные данные</a:t>
            </a:r>
            <a:r>
              <a:rPr lang="ru-RU" altLang="ru-RU" dirty="0"/>
              <a:t> : общий анализ крови (</a:t>
            </a:r>
            <a:r>
              <a:rPr lang="ru-RU" altLang="ru-RU" dirty="0" err="1"/>
              <a:t>лимфопения</a:t>
            </a:r>
            <a:r>
              <a:rPr lang="ru-RU" altLang="ru-RU" dirty="0"/>
              <a:t>, </a:t>
            </a:r>
            <a:r>
              <a:rPr lang="ru-RU" altLang="ru-RU" dirty="0" err="1"/>
              <a:t>нейтропения</a:t>
            </a:r>
            <a:r>
              <a:rPr lang="ru-RU" altLang="ru-RU" dirty="0"/>
              <a:t> ),серологические исследования (определение специфических </a:t>
            </a:r>
            <a:r>
              <a:rPr lang="ru-RU" altLang="ru-RU" dirty="0">
                <a:solidFill>
                  <a:srgbClr val="FF0000"/>
                </a:solidFill>
              </a:rPr>
              <a:t>антител: </a:t>
            </a:r>
            <a:r>
              <a:rPr lang="en-US" altLang="ru-RU" dirty="0">
                <a:solidFill>
                  <a:srgbClr val="FF0000"/>
                </a:solidFill>
              </a:rPr>
              <a:t>IgM</a:t>
            </a:r>
            <a:r>
              <a:rPr lang="ru-RU" altLang="ru-RU" dirty="0">
                <a:solidFill>
                  <a:srgbClr val="FF0000"/>
                </a:solidFill>
              </a:rPr>
              <a:t> обнаруживаются</a:t>
            </a:r>
            <a:r>
              <a:rPr lang="ru-RU" altLang="ru-RU" dirty="0"/>
              <a:t>  в первые 2 суток после появления сыпи )</a:t>
            </a:r>
          </a:p>
        </p:txBody>
      </p:sp>
    </p:spTree>
    <p:extLst>
      <p:ext uri="{BB962C8B-B14F-4D97-AF65-F5344CB8AC3E}">
        <p14:creationId xmlns:p14="http://schemas.microsoft.com/office/powerpoint/2010/main" val="394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ris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429000"/>
            <a:ext cx="65532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 descr="measles8_2_540x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624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17476"/>
            <a:ext cx="9501188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200" b="1" u="sng" dirty="0">
                <a:solidFill>
                  <a:srgbClr val="7030A0"/>
                </a:solidFill>
              </a:rPr>
              <a:t>Клинические</a:t>
            </a:r>
            <a:r>
              <a:rPr lang="ru-RU" altLang="ru-RU" sz="4200" b="1" dirty="0">
                <a:solidFill>
                  <a:srgbClr val="7030A0"/>
                </a:solidFill>
              </a:rPr>
              <a:t> </a:t>
            </a:r>
            <a:r>
              <a:rPr lang="ru-RU" altLang="ru-RU" sz="4200" b="1" u="sng" dirty="0">
                <a:solidFill>
                  <a:srgbClr val="7030A0"/>
                </a:solidFill>
              </a:rPr>
              <a:t>особенности кори </a:t>
            </a:r>
            <a:r>
              <a:rPr lang="ru-RU" altLang="ru-RU" sz="4200" b="1" u="sng" dirty="0" smtClean="0">
                <a:solidFill>
                  <a:srgbClr val="7030A0"/>
                </a:solidFill>
              </a:rPr>
              <a:t/>
            </a:r>
            <a:br>
              <a:rPr lang="ru-RU" altLang="ru-RU" sz="4200" b="1" u="sng" dirty="0" smtClean="0">
                <a:solidFill>
                  <a:srgbClr val="7030A0"/>
                </a:solidFill>
              </a:rPr>
            </a:br>
            <a:r>
              <a:rPr lang="ru-RU" altLang="ru-RU" sz="4200" b="1" u="sng" dirty="0" smtClean="0">
                <a:solidFill>
                  <a:srgbClr val="7030A0"/>
                </a:solidFill>
              </a:rPr>
              <a:t>у </a:t>
            </a:r>
            <a:r>
              <a:rPr lang="ru-RU" altLang="ru-RU" sz="4200" b="1" u="sng" dirty="0">
                <a:solidFill>
                  <a:srgbClr val="7030A0"/>
                </a:solidFill>
              </a:rPr>
              <a:t>взрослых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3239" y="1270000"/>
            <a:ext cx="8715375" cy="5397500"/>
          </a:xfrm>
        </p:spPr>
        <p:txBody>
          <a:bodyPr/>
          <a:lstStyle/>
          <a:p>
            <a:r>
              <a:rPr lang="ru-RU" altLang="ru-RU" sz="4000">
                <a:solidFill>
                  <a:srgbClr val="FF3300"/>
                </a:solidFill>
              </a:rPr>
              <a:t>Катаральный период</a:t>
            </a:r>
          </a:p>
          <a:p>
            <a:pPr>
              <a:buFontTx/>
              <a:buChar char="-"/>
            </a:pPr>
            <a:r>
              <a:rPr lang="ru-RU" altLang="ru-RU"/>
              <a:t>Выраженность и продолжительность катарально-респираторного синдрома </a:t>
            </a:r>
            <a:r>
              <a:rPr lang="ru-RU" altLang="ru-RU" sz="2600" i="1"/>
              <a:t>(кашель, насморк, гиперемия зева, конъюнктивит, боль в горле)</a:t>
            </a:r>
          </a:p>
          <a:p>
            <a:pPr>
              <a:buFontTx/>
              <a:buChar char="-"/>
            </a:pPr>
            <a:r>
              <a:rPr lang="ru-RU" altLang="ru-RU"/>
              <a:t>Выраженный интоксикационный синдром</a:t>
            </a:r>
            <a:r>
              <a:rPr lang="ru-RU" altLang="ru-RU" sz="2600"/>
              <a:t> </a:t>
            </a:r>
            <a:r>
              <a:rPr lang="ru-RU" altLang="ru-RU" sz="2600" i="1"/>
              <a:t>(температура тела от 38,1</a:t>
            </a:r>
            <a:r>
              <a:rPr lang="ru-RU" altLang="ru-RU" sz="2600" i="1" baseline="30000"/>
              <a:t>0</a:t>
            </a:r>
            <a:r>
              <a:rPr lang="ru-RU" altLang="ru-RU" sz="2600" i="1"/>
              <a:t> до 40</a:t>
            </a:r>
            <a:r>
              <a:rPr lang="ru-RU" altLang="ru-RU" sz="2600" i="1" baseline="30000"/>
              <a:t>0</a:t>
            </a:r>
            <a:r>
              <a:rPr lang="ru-RU" altLang="ru-RU" sz="2600" i="1"/>
              <a:t> С в течение 5-7 дней, интенсивная головная боль)</a:t>
            </a:r>
          </a:p>
          <a:p>
            <a:pPr>
              <a:buFontTx/>
              <a:buNone/>
            </a:pPr>
            <a:r>
              <a:rPr lang="ru-RU" altLang="ru-RU"/>
              <a:t>-	Энантема сохраняется до периода высыпаний</a:t>
            </a:r>
          </a:p>
        </p:txBody>
      </p:sp>
    </p:spTree>
    <p:extLst>
      <p:ext uri="{BB962C8B-B14F-4D97-AF65-F5344CB8AC3E}">
        <p14:creationId xmlns:p14="http://schemas.microsoft.com/office/powerpoint/2010/main" val="42424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60350"/>
            <a:ext cx="4495800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300" b="1">
                <a:solidFill>
                  <a:srgbClr val="FF3300"/>
                </a:solidFill>
              </a:rPr>
              <a:t>Период высыпаний</a:t>
            </a:r>
          </a:p>
          <a:p>
            <a:pPr>
              <a:lnSpc>
                <a:spcPct val="90000"/>
              </a:lnSpc>
            </a:pPr>
            <a:r>
              <a:rPr lang="ru-RU" altLang="ru-RU" sz="2900"/>
              <a:t>Обильная экзантема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900"/>
              <a:t>Крупнопятнистая сыпь сливного характера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900"/>
              <a:t>Геморрагический компонент сыпи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900"/>
              <a:t>Полилимфаденит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900"/>
              <a:t>Жесткое дыхание в легких, нередко выслушиваются сухие хрипы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900"/>
              <a:t>Послабление стула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900"/>
          </a:p>
        </p:txBody>
      </p:sp>
      <p:pic>
        <p:nvPicPr>
          <p:cNvPr id="13315" name="Picture 3" descr="Photograph (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52400"/>
            <a:ext cx="358775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Photograph (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8200"/>
            <a:ext cx="46482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2788" y="260350"/>
            <a:ext cx="4875212" cy="6337300"/>
          </a:xfrm>
        </p:spPr>
        <p:txBody>
          <a:bodyPr/>
          <a:lstStyle/>
          <a:p>
            <a:r>
              <a:rPr lang="ru-RU" altLang="ru-RU" sz="4200" b="1" u="sng">
                <a:solidFill>
                  <a:srgbClr val="FF3300"/>
                </a:solidFill>
              </a:rPr>
              <a:t>Осложнения</a:t>
            </a:r>
          </a:p>
          <a:p>
            <a:pPr>
              <a:buFontTx/>
              <a:buNone/>
            </a:pPr>
            <a:endParaRPr lang="ru-RU" altLang="ru-RU" sz="4200" b="1" u="sng">
              <a:solidFill>
                <a:srgbClr val="FF3300"/>
              </a:solidFill>
            </a:endParaRPr>
          </a:p>
          <a:p>
            <a:pPr>
              <a:buFontTx/>
              <a:buChar char="-"/>
            </a:pPr>
            <a:r>
              <a:rPr lang="ru-RU" altLang="ru-RU" sz="4600"/>
              <a:t>Пневмония</a:t>
            </a:r>
          </a:p>
          <a:p>
            <a:pPr>
              <a:buFontTx/>
              <a:buChar char="-"/>
            </a:pPr>
            <a:r>
              <a:rPr lang="ru-RU" altLang="ru-RU" sz="4600"/>
              <a:t>Энцефалит</a:t>
            </a:r>
          </a:p>
          <a:p>
            <a:pPr>
              <a:buFontTx/>
              <a:buChar char="-"/>
            </a:pPr>
            <a:r>
              <a:rPr lang="ru-RU" altLang="ru-RU" sz="4600"/>
              <a:t>Серозный менингит</a:t>
            </a:r>
          </a:p>
          <a:p>
            <a:pPr>
              <a:buFontTx/>
              <a:buChar char="-"/>
            </a:pPr>
            <a:r>
              <a:rPr lang="ru-RU" altLang="ru-RU" sz="4600"/>
              <a:t>Отит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1"/>
            <a:ext cx="35052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391400" y="38100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Коревой энцефалит</a:t>
            </a:r>
          </a:p>
        </p:txBody>
      </p:sp>
    </p:spTree>
    <p:extLst>
      <p:ext uri="{BB962C8B-B14F-4D97-AF65-F5344CB8AC3E}">
        <p14:creationId xmlns:p14="http://schemas.microsoft.com/office/powerpoint/2010/main" val="9533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rgbClr val="000099"/>
                </a:solidFill>
              </a:rPr>
              <a:t>Течение кори у лиц с нарушенной иммунной системой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У 80% ВИЧ-инфицированных и онкологических больных корь протекает крайне тяжело. </a:t>
            </a:r>
          </a:p>
          <a:p>
            <a:pPr>
              <a:lnSpc>
                <a:spcPct val="80000"/>
              </a:lnSpc>
            </a:pPr>
            <a:r>
              <a:rPr lang="ru-RU" altLang="ru-RU"/>
              <a:t>Летальные исходы наблюдались у 70% заболевших корью онкологических больных и у 40% ВИЧ-инфицированных. </a:t>
            </a:r>
          </a:p>
          <a:p>
            <a:pPr>
              <a:lnSpc>
                <a:spcPct val="80000"/>
              </a:lnSpc>
            </a:pPr>
            <a:r>
              <a:rPr lang="ru-RU" altLang="ru-RU"/>
              <a:t>Иммунизированные ранее (до заражения ВИЧ) погибали от кори реже. </a:t>
            </a:r>
          </a:p>
          <a:p>
            <a:pPr>
              <a:lnSpc>
                <a:spcPct val="80000"/>
              </a:lnSpc>
            </a:pPr>
            <a:r>
              <a:rPr lang="ru-RU" altLang="ru-RU"/>
              <a:t>Несмотря на очень тяжелое течение, у 30% больных корью отсутствовала экзантема, а у 60% больных сыпь была атипичной. </a:t>
            </a:r>
          </a:p>
          <a:p>
            <a:pPr>
              <a:lnSpc>
                <a:spcPct val="80000"/>
              </a:lnSpc>
            </a:pPr>
            <a:r>
              <a:rPr lang="ru-RU" altLang="ru-RU"/>
              <a:t>Часто развивались тяжелые осложнения (энцефалит, пневмонии и др.).</a:t>
            </a:r>
          </a:p>
        </p:txBody>
      </p:sp>
    </p:spTree>
    <p:extLst>
      <p:ext uri="{BB962C8B-B14F-4D97-AF65-F5344CB8AC3E}">
        <p14:creationId xmlns:p14="http://schemas.microsoft.com/office/powerpoint/2010/main" val="382289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389" y="331788"/>
            <a:ext cx="8715375" cy="633571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600" dirty="0"/>
              <a:t>	</a:t>
            </a:r>
            <a:r>
              <a:rPr lang="ru-RU" altLang="ru-RU" sz="2600" b="1" dirty="0"/>
              <a:t>Вирус кори вызывает тяжелое медленно прогрессирующее дегенеративное заболевание – </a:t>
            </a:r>
            <a:r>
              <a:rPr lang="ru-RU" altLang="ru-RU" sz="2600" b="1" dirty="0">
                <a:solidFill>
                  <a:srgbClr val="FF3300"/>
                </a:solidFill>
              </a:rPr>
              <a:t>подострый </a:t>
            </a:r>
            <a:r>
              <a:rPr lang="ru-RU" altLang="ru-RU" sz="2600" b="1" dirty="0" err="1">
                <a:solidFill>
                  <a:srgbClr val="FF3300"/>
                </a:solidFill>
              </a:rPr>
              <a:t>склерозирующий</a:t>
            </a:r>
            <a:r>
              <a:rPr lang="ru-RU" altLang="ru-RU" sz="2600" b="1" dirty="0">
                <a:solidFill>
                  <a:srgbClr val="FF3300"/>
                </a:solidFill>
              </a:rPr>
              <a:t> </a:t>
            </a:r>
            <a:r>
              <a:rPr lang="ru-RU" altLang="ru-RU" sz="2600" b="1" dirty="0" smtClean="0">
                <a:solidFill>
                  <a:srgbClr val="FF3300"/>
                </a:solidFill>
              </a:rPr>
              <a:t>панэнцефалит</a:t>
            </a:r>
          </a:p>
          <a:p>
            <a:pPr>
              <a:buFontTx/>
              <a:buNone/>
            </a:pPr>
            <a:r>
              <a:rPr lang="ru-RU" altLang="ru-RU" sz="2600" b="1" dirty="0">
                <a:solidFill>
                  <a:srgbClr val="FF3300"/>
                </a:solidFill>
              </a:rPr>
              <a:t> </a:t>
            </a:r>
            <a:r>
              <a:rPr lang="ru-RU" altLang="ru-RU" sz="2600" b="1" dirty="0" smtClean="0">
                <a:solidFill>
                  <a:srgbClr val="FF3300"/>
                </a:solidFill>
              </a:rPr>
              <a:t> </a:t>
            </a:r>
            <a:r>
              <a:rPr lang="ru-RU" altLang="ru-RU" sz="2600" b="1" dirty="0" smtClean="0"/>
              <a:t> </a:t>
            </a:r>
            <a:r>
              <a:rPr lang="ru-RU" altLang="ru-RU" sz="2600" b="1" dirty="0"/>
              <a:t>(6-22 случая на 1млн заболевших корью)</a:t>
            </a:r>
          </a:p>
          <a:p>
            <a:pPr>
              <a:buFontTx/>
              <a:buNone/>
            </a:pPr>
            <a:endParaRPr lang="ru-RU" altLang="ru-RU" sz="2600" b="1" dirty="0" smtClean="0"/>
          </a:p>
          <a:p>
            <a:pPr>
              <a:buFontTx/>
              <a:buNone/>
            </a:pPr>
            <a:endParaRPr lang="ru-RU" altLang="ru-RU" sz="2600" b="1" dirty="0"/>
          </a:p>
          <a:p>
            <a:pPr>
              <a:buFontTx/>
              <a:buNone/>
            </a:pPr>
            <a:r>
              <a:rPr lang="ru-RU" altLang="ru-RU" sz="2600" b="1" dirty="0"/>
              <a:t>	С вирусом кори ассоциируется развитие </a:t>
            </a:r>
            <a:endParaRPr lang="ru-RU" altLang="ru-RU" sz="2600" b="1" dirty="0" smtClean="0"/>
          </a:p>
          <a:p>
            <a:pPr>
              <a:buFontTx/>
              <a:buNone/>
            </a:pPr>
            <a:r>
              <a:rPr lang="ru-RU" altLang="ru-RU" sz="2600" b="1" dirty="0">
                <a:solidFill>
                  <a:srgbClr val="FF3300"/>
                </a:solidFill>
              </a:rPr>
              <a:t> </a:t>
            </a:r>
            <a:r>
              <a:rPr lang="ru-RU" altLang="ru-RU" sz="2600" b="1" dirty="0" smtClean="0">
                <a:solidFill>
                  <a:srgbClr val="FF3300"/>
                </a:solidFill>
              </a:rPr>
              <a:t>   хронических </a:t>
            </a:r>
            <a:r>
              <a:rPr lang="ru-RU" altLang="ru-RU" sz="2600" b="1" dirty="0">
                <a:solidFill>
                  <a:srgbClr val="FF3300"/>
                </a:solidFill>
              </a:rPr>
              <a:t>заболеваний</a:t>
            </a:r>
          </a:p>
          <a:p>
            <a:r>
              <a:rPr lang="ru-RU" altLang="ru-RU" sz="2600" dirty="0"/>
              <a:t>Системная красная волчанка</a:t>
            </a:r>
          </a:p>
          <a:p>
            <a:r>
              <a:rPr lang="ru-RU" altLang="ru-RU" sz="2600" dirty="0"/>
              <a:t>Болезнь </a:t>
            </a:r>
            <a:r>
              <a:rPr lang="ru-RU" altLang="ru-RU" sz="2600" dirty="0" err="1"/>
              <a:t>Педжета</a:t>
            </a:r>
            <a:endParaRPr lang="ru-RU" altLang="ru-RU" sz="2600" dirty="0"/>
          </a:p>
          <a:p>
            <a:r>
              <a:rPr lang="ru-RU" altLang="ru-RU" sz="2600" dirty="0"/>
              <a:t>Рассеянный склероз</a:t>
            </a:r>
          </a:p>
          <a:p>
            <a:r>
              <a:rPr lang="ru-RU" altLang="ru-RU" sz="2600" dirty="0" err="1"/>
              <a:t>Гломерулонефрит</a:t>
            </a:r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val="31499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u="sng">
                <a:solidFill>
                  <a:srgbClr val="FF0000"/>
                </a:solidFill>
              </a:rPr>
              <a:t>Современные вакцины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 dirty="0" smtClean="0"/>
              <a:t>Перед вакцинацией необходима </a:t>
            </a:r>
          </a:p>
          <a:p>
            <a:pPr marL="0" indent="0">
              <a:buNone/>
            </a:pPr>
            <a:r>
              <a:rPr lang="ru-RU" altLang="ru-RU" b="1" dirty="0" smtClean="0"/>
              <a:t>консультация врача-специалиста</a:t>
            </a:r>
            <a:endParaRPr lang="ru-RU" altLang="ru-RU" b="1" dirty="0"/>
          </a:p>
        </p:txBody>
      </p:sp>
      <p:pic>
        <p:nvPicPr>
          <p:cNvPr id="44036" name="Picture 4" descr="Картинка 14 из 16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342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Картинка 74 из 160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91543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Картинка 54 из 160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mmr-vaccin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4314"/>
            <a:ext cx="1981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107950"/>
            <a:ext cx="10515600" cy="1325563"/>
          </a:xfrm>
        </p:spPr>
        <p:txBody>
          <a:bodyPr/>
          <a:lstStyle/>
          <a:p>
            <a:r>
              <a:rPr lang="ru-RU" altLang="ru-RU" b="1" u="sng" dirty="0">
                <a:solidFill>
                  <a:srgbClr val="7030A0"/>
                </a:solidFill>
              </a:rPr>
              <a:t>Основные факты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628775"/>
            <a:ext cx="11049000" cy="487680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/>
              <a:t>Корь – одна из ведущих причин смерти </a:t>
            </a:r>
            <a:r>
              <a:rPr lang="ru-RU" altLang="ru-RU" dirty="0" smtClean="0"/>
              <a:t>детей раннего </a:t>
            </a:r>
            <a:r>
              <a:rPr lang="ru-RU" altLang="ru-RU" dirty="0"/>
              <a:t>возраста </a:t>
            </a:r>
            <a:endParaRPr lang="ru-RU" altLang="ru-RU" dirty="0" smtClean="0"/>
          </a:p>
          <a:p>
            <a:r>
              <a:rPr lang="ru-RU" altLang="ru-RU" dirty="0" smtClean="0"/>
              <a:t>во </a:t>
            </a:r>
            <a:r>
              <a:rPr lang="ru-RU" altLang="ru-RU" dirty="0"/>
              <a:t>всем мире</a:t>
            </a:r>
          </a:p>
          <a:p>
            <a:r>
              <a:rPr lang="ru-RU" altLang="ru-RU" dirty="0"/>
              <a:t>95% случаев кори – в развивающихся странах с низкими доходами </a:t>
            </a:r>
          </a:p>
          <a:p>
            <a:r>
              <a:rPr lang="ru-RU" dirty="0" smtClean="0"/>
              <a:t>За период с 2000 по 2017 гг. противокоревая вакцинация привела к снижению глобальной смертности от кори на 80%.</a:t>
            </a:r>
          </a:p>
          <a:p>
            <a:r>
              <a:rPr lang="ru-RU" dirty="0" smtClean="0"/>
              <a:t>В 2000-2016 гг. вакцинация от кори предотвратила, по оценкам, 20.4 миллиона случаев смерти, сделав вакцину от кори одним из наиболее выгодных достижений общественного здравоохранения.</a:t>
            </a:r>
          </a:p>
          <a:p>
            <a:r>
              <a:rPr lang="ru-RU" dirty="0" smtClean="0"/>
              <a:t>В 2017 г. около 85% всех детей в мире получили одну дозу противокоревой вакцины в течение первого года жизни в ходе оказания регулярных медицинских услуг, по сравнению с 72% в 2000 году.</a:t>
            </a:r>
          </a:p>
          <a:p>
            <a:r>
              <a:rPr lang="ru-RU" dirty="0" smtClean="0"/>
              <a:t>Несмотря на наличие безопасной и </a:t>
            </a:r>
            <a:r>
              <a:rPr lang="ru-RU" dirty="0" err="1" smtClean="0"/>
              <a:t>затратоэффективной</a:t>
            </a:r>
            <a:r>
              <a:rPr lang="ru-RU" dirty="0" smtClean="0"/>
              <a:t> вакцины, в 2017 г. корь стала причиной </a:t>
            </a:r>
            <a:r>
              <a:rPr lang="ru-RU" b="1" dirty="0" smtClean="0">
                <a:solidFill>
                  <a:srgbClr val="C00000"/>
                </a:solidFill>
              </a:rPr>
              <a:t>100 000 </a:t>
            </a:r>
            <a:r>
              <a:rPr lang="ru-RU" dirty="0" smtClean="0"/>
              <a:t>смертей в мире, в основном детей в возрасте до 5 лет.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Картинка 7 из 1223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35" y="0"/>
            <a:ext cx="229046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4142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Из заявления директора Европейского регионального бюро 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ВОЗ д-ра </a:t>
            </a:r>
            <a:r>
              <a:rPr lang="ru-RU" sz="2800" b="1" dirty="0" err="1" smtClean="0">
                <a:solidFill>
                  <a:srgbClr val="7030A0"/>
                </a:solidFill>
                <a:latin typeface="+mn-lt"/>
              </a:rPr>
              <a:t>Zsuzsanna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+mn-lt"/>
              </a:rPr>
              <a:t>Jakab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: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"Каждый новый случай кори в Европе напоминает нам о том, что </a:t>
            </a:r>
            <a:r>
              <a:rPr lang="ru-RU" dirty="0" err="1" smtClean="0"/>
              <a:t>невакцинированные</a:t>
            </a:r>
            <a:r>
              <a:rPr lang="ru-RU" dirty="0" smtClean="0"/>
              <a:t> дети и взрослые, где бы они ни жили, остаются в группе риска инфицирования и сами могут способствовать дальнейшему распространению болезни. </a:t>
            </a:r>
          </a:p>
          <a:p>
            <a:r>
              <a:rPr lang="ru-RU" dirty="0" smtClean="0"/>
              <a:t>Свыше 20 000 случаев кори и 35 потерянных жизней за один лишь 2017 г. – это настоящая трагедия, и мы не можем смириться с такой ситуацией.</a:t>
            </a:r>
          </a:p>
          <a:p>
            <a:r>
              <a:rPr lang="ru-RU" dirty="0" smtClean="0"/>
              <a:t>Элиминация кори и краснухи – наша приоритетная задача, которую обязались выполнить все страны Европейского региона, и краеугольный камень для достижения связанных со здоровьем Целей устойчивого развития. </a:t>
            </a:r>
          </a:p>
          <a:p>
            <a:r>
              <a:rPr lang="ru-RU" dirty="0" smtClean="0"/>
              <a:t>Нынешний краткосрочный регресс никак не отразится на нашей твердой решимости защитить наших детей, раз и навсегда положив конец этим болезням".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433513"/>
            <a:ext cx="11410950" cy="6362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600" dirty="0"/>
              <a:t>В настоящее время корь является редкой болезнью во многих индустриальных странах</a:t>
            </a:r>
          </a:p>
          <a:p>
            <a:pPr>
              <a:lnSpc>
                <a:spcPct val="90000"/>
              </a:lnSpc>
            </a:pPr>
            <a:r>
              <a:rPr lang="ru-RU" altLang="ru-RU" sz="2600" dirty="0" smtClean="0"/>
              <a:t>В </a:t>
            </a:r>
            <a:r>
              <a:rPr lang="ru-RU" altLang="ru-RU" sz="2600" dirty="0"/>
              <a:t>странах, где корь в значительной степени ликвидирована, случаи заболевания, ввезенные из других стран</a:t>
            </a:r>
            <a:r>
              <a:rPr lang="en-US" altLang="ru-RU" sz="2600" dirty="0"/>
              <a:t>,</a:t>
            </a:r>
            <a:r>
              <a:rPr lang="ru-RU" altLang="ru-RU" sz="2600" dirty="0"/>
              <a:t> остаются значительными источниками инфекции</a:t>
            </a:r>
          </a:p>
          <a:p>
            <a:pPr>
              <a:lnSpc>
                <a:spcPct val="90000"/>
              </a:lnSpc>
            </a:pPr>
            <a:r>
              <a:rPr lang="ru-RU" altLang="ru-RU" sz="2600" b="1" dirty="0">
                <a:solidFill>
                  <a:srgbClr val="FF0000"/>
                </a:solidFill>
              </a:rPr>
              <a:t>Заразиться корью</a:t>
            </a:r>
            <a:r>
              <a:rPr lang="ru-RU" altLang="ru-RU" sz="2600" dirty="0">
                <a:solidFill>
                  <a:srgbClr val="FF0000"/>
                </a:solidFill>
              </a:rPr>
              <a:t> </a:t>
            </a:r>
            <a:r>
              <a:rPr lang="ru-RU" altLang="ru-RU" sz="2600" b="1" dirty="0">
                <a:solidFill>
                  <a:srgbClr val="FF0000"/>
                </a:solidFill>
              </a:rPr>
              <a:t>могут все люди, не иммунизированные вакциной или не приобретшие иммунитет во время заболевания корью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107950"/>
            <a:ext cx="10515600" cy="1325563"/>
          </a:xfrm>
        </p:spPr>
        <p:txBody>
          <a:bodyPr/>
          <a:lstStyle/>
          <a:p>
            <a:r>
              <a:rPr lang="ru-RU" altLang="ru-RU" b="1" u="sng" dirty="0">
                <a:solidFill>
                  <a:srgbClr val="7030A0"/>
                </a:solidFill>
              </a:rPr>
              <a:t>Основные факты</a:t>
            </a:r>
          </a:p>
        </p:txBody>
      </p:sp>
    </p:spTree>
    <p:extLst>
      <p:ext uri="{BB962C8B-B14F-4D97-AF65-F5344CB8AC3E}">
        <p14:creationId xmlns:p14="http://schemas.microsoft.com/office/powerpoint/2010/main" val="3887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136525"/>
            <a:ext cx="11439525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Корь возвращается в Европейский регион ВОЗ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52452"/>
            <a:ext cx="7705725" cy="5210286"/>
          </a:xfrm>
        </p:spPr>
      </p:pic>
    </p:spTree>
    <p:extLst>
      <p:ext uri="{BB962C8B-B14F-4D97-AF65-F5344CB8AC3E}">
        <p14:creationId xmlns:p14="http://schemas.microsoft.com/office/powerpoint/2010/main" val="8309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4724400" cy="5410200"/>
          </a:xfrm>
        </p:spPr>
        <p:txBody>
          <a:bodyPr/>
          <a:lstStyle/>
          <a:p>
            <a:r>
              <a:rPr lang="ru-RU" altLang="ru-RU" b="1">
                <a:solidFill>
                  <a:srgbClr val="FF0000"/>
                </a:solidFill>
              </a:rPr>
              <a:t>Группы риска</a:t>
            </a:r>
            <a:r>
              <a:rPr lang="ru-RU" altLang="ru-RU"/>
              <a:t>:</a:t>
            </a:r>
          </a:p>
          <a:p>
            <a:endParaRPr lang="ru-RU" altLang="ru-RU"/>
          </a:p>
          <a:p>
            <a:r>
              <a:rPr lang="ru-RU" altLang="ru-RU"/>
              <a:t>Неиммунные дети</a:t>
            </a:r>
          </a:p>
          <a:p>
            <a:r>
              <a:rPr lang="ru-RU" altLang="ru-RU"/>
              <a:t>Любой человек, не имеющий иммунитета ( тот кто не был вакцинирован или не приобрел поствакцинальный иммунитет)</a:t>
            </a:r>
          </a:p>
        </p:txBody>
      </p:sp>
      <p:pic>
        <p:nvPicPr>
          <p:cNvPr id="41988" name="Picture 4" descr="Картинка 107 из 31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6725" y="136525"/>
            <a:ext cx="11439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7030A0"/>
                </a:solidFill>
              </a:rPr>
              <a:t>Корь возвращается в Европейский регион ВОЗ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5800" y="273491"/>
            <a:ext cx="10515600" cy="4801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Заболеваемость корью в Российской Федерации в 2002-2013гг</a:t>
            </a:r>
          </a:p>
        </p:txBody>
      </p:sp>
      <p:graphicFrame>
        <p:nvGraphicFramePr>
          <p:cNvPr id="16387" name="Объект 5"/>
          <p:cNvGraphicFramePr>
            <a:graphicFrameLocks noGrp="1"/>
          </p:cNvGraphicFramePr>
          <p:nvPr>
            <p:ph idx="1"/>
          </p:nvPr>
        </p:nvGraphicFramePr>
        <p:xfrm>
          <a:off x="1581151" y="1506538"/>
          <a:ext cx="8907463" cy="5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8913124" imgH="5352752" progId="Excel.Chart.8">
                  <p:embed/>
                </p:oleObj>
              </mc:Choice>
              <mc:Fallback>
                <p:oleObj r:id="rId3" imgW="8913124" imgH="5352752" progId="Excel.Chart.8">
                  <p:embed/>
                  <p:pic>
                    <p:nvPicPr>
                      <p:cNvPr id="16387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1" y="1506538"/>
                        <a:ext cx="8907463" cy="535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51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88900"/>
            <a:ext cx="1113472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Корь возвращается в РФ?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0807"/>
            <a:ext cx="9082436" cy="5171943"/>
          </a:xfrm>
        </p:spPr>
      </p:pic>
    </p:spTree>
    <p:extLst>
      <p:ext uri="{BB962C8B-B14F-4D97-AF65-F5344CB8AC3E}">
        <p14:creationId xmlns:p14="http://schemas.microsoft.com/office/powerpoint/2010/main" val="364715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+mn-lt"/>
              </a:rPr>
              <a:t>Корь: Челябинская область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После длительного отсутствия в 2013 году </a:t>
            </a:r>
          </a:p>
          <a:p>
            <a:pPr marL="0" indent="0" algn="ctr">
              <a:buNone/>
            </a:pPr>
            <a:r>
              <a:rPr lang="ru-RU" dirty="0" smtClean="0"/>
              <a:t>92 случая (2.8 на 100 тыс. населения).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20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34" y="139095"/>
            <a:ext cx="10523913" cy="69751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Ситуация по кори в Челябинской области в 2018 году</a:t>
            </a:r>
            <a:endParaRPr lang="ru-RU" altLang="ru-RU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flipH="1">
            <a:off x="10668000" y="836614"/>
            <a:ext cx="69850" cy="30241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29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1967515"/>
              </p:ext>
            </p:extLst>
          </p:nvPr>
        </p:nvGraphicFramePr>
        <p:xfrm>
          <a:off x="168216" y="836614"/>
          <a:ext cx="5526001" cy="303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5340559" imgH="2926334" progId="Excel.Chart.8">
                  <p:embed/>
                </p:oleObj>
              </mc:Choice>
              <mc:Fallback>
                <p:oleObj r:id="rId4" imgW="5340559" imgH="2926334" progId="Excel.Chart.8">
                  <p:embed/>
                  <p:pic>
                    <p:nvPicPr>
                      <p:cNvPr id="1229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16" y="836614"/>
                        <a:ext cx="5526001" cy="3032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4486"/>
              </p:ext>
            </p:extLst>
          </p:nvPr>
        </p:nvGraphicFramePr>
        <p:xfrm>
          <a:off x="1363287" y="4081548"/>
          <a:ext cx="9125327" cy="241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0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514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38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Контингент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Наблюдалось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контактных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Подлежало  вакцинации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Привито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% охвата вакцинацией подлежащих в очаге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Причины не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</a:rPr>
                        <a:t>привитости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8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Всего, в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</a:rPr>
                        <a:t>.ч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1049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565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53,8%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23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Ig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46,9%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</a:t>
                      </a:r>
                      <a:r>
                        <a:rPr lang="ru-RU" altLang="ru-RU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медотвод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281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отказ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3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Взрослых 18-35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233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36%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30,5%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58 отказа, 1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</a:rPr>
                        <a:t>медотвод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3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Взрослые группы риска 18-55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18 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17,5%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77,8%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4 отказа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38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Дети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22,5%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Ig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70,7%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15 отказов, 2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медотвода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175" name="AutoShape 3"/>
          <p:cNvSpPr>
            <a:spLocks noChangeArrowheads="1"/>
          </p:cNvSpPr>
          <p:nvPr/>
        </p:nvSpPr>
        <p:spPr bwMode="auto">
          <a:xfrm>
            <a:off x="6693593" y="930276"/>
            <a:ext cx="3708400" cy="1079500"/>
          </a:xfrm>
          <a:prstGeom prst="wedgeRectCallout">
            <a:avLst>
              <a:gd name="adj1" fmla="val 31829"/>
              <a:gd name="adj2" fmla="val 1595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1400" b="1" dirty="0">
                <a:latin typeface="+mj-lt"/>
                <a:cs typeface="Arial" charset="0"/>
              </a:rPr>
              <a:t>В 2018 году зарегистрировано 9 местных случаев кори (0,27 на 100 т.н.), что в 6,4 раза ниже, чем по РФ ( 1,73 на 100 т.н.) на территории 2 муниципальных образований,  в том числе </a:t>
            </a:r>
            <a:r>
              <a:rPr lang="ru-RU" altLang="ru-RU" sz="1400" b="1" dirty="0" err="1">
                <a:latin typeface="+mj-lt"/>
                <a:cs typeface="Arial" charset="0"/>
              </a:rPr>
              <a:t>г.Челябинска</a:t>
            </a:r>
            <a:r>
              <a:rPr lang="ru-RU" altLang="ru-RU" sz="1400" b="1" dirty="0">
                <a:latin typeface="+mj-lt"/>
                <a:cs typeface="Arial" charset="0"/>
              </a:rPr>
              <a:t> 7 случаев.</a:t>
            </a:r>
          </a:p>
          <a:p>
            <a:pPr algn="just" eaLnBrk="1" hangingPunct="1">
              <a:defRPr/>
            </a:pPr>
            <a:endParaRPr lang="ru-RU" altLang="ru-RU" sz="1400" b="1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ru-RU" altLang="ru-RU" sz="1400" b="1" dirty="0">
                <a:latin typeface="+mj-lt"/>
                <a:cs typeface="Arial" charset="0"/>
              </a:rPr>
              <a:t>Среди заболевших - 4 не привитых ребёнка в возрасте с 1 года до 11 лет и 5 взрослых (2 -  до 35 лет и 3 – от 39 до 46 лет). </a:t>
            </a:r>
          </a:p>
          <a:p>
            <a:pPr algn="r" eaLnBrk="1" hangingPunct="1">
              <a:defRPr/>
            </a:pPr>
            <a:r>
              <a:rPr lang="ru-RU" altLang="ru-RU" sz="1200" b="1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41394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864</Words>
  <Application>Microsoft Office PowerPoint</Application>
  <PresentationFormat>Произвольный</PresentationFormat>
  <Paragraphs>127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 Microsoft Excel</vt:lpstr>
      <vt:lpstr>почему надо прививаться от кори</vt:lpstr>
      <vt:lpstr>Основные факты</vt:lpstr>
      <vt:lpstr>Основные факты</vt:lpstr>
      <vt:lpstr>Корь возвращается в Европейский регион ВОЗ</vt:lpstr>
      <vt:lpstr>Презентация PowerPoint</vt:lpstr>
      <vt:lpstr>Заболеваемость корью в Российской Федерации в 2002-2013гг</vt:lpstr>
      <vt:lpstr>Корь возвращается в РФ?</vt:lpstr>
      <vt:lpstr>Корь: Челябинская область</vt:lpstr>
      <vt:lpstr>Ситуация по кори в Челябинской области в 2018 году</vt:lpstr>
      <vt:lpstr>Презентация PowerPoint</vt:lpstr>
      <vt:lpstr>Периоды заболевания</vt:lpstr>
      <vt:lpstr>Диагностика кори</vt:lpstr>
      <vt:lpstr>Презентация PowerPoint</vt:lpstr>
      <vt:lpstr>Клинические особенности кори  у взрослых</vt:lpstr>
      <vt:lpstr>Презентация PowerPoint</vt:lpstr>
      <vt:lpstr>Презентация PowerPoint</vt:lpstr>
      <vt:lpstr>Течение кори у лиц с нарушенной иммунной системой</vt:lpstr>
      <vt:lpstr>Презентация PowerPoint</vt:lpstr>
      <vt:lpstr>Современные вакцины</vt:lpstr>
      <vt:lpstr>Презентация PowerPoint</vt:lpstr>
      <vt:lpstr>Из заявления директора Европейского регионального бюро  ВОЗ д-ра Zsuzsanna Jakab: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yulia</cp:lastModifiedBy>
  <cp:revision>13</cp:revision>
  <dcterms:created xsi:type="dcterms:W3CDTF">2019-03-24T07:51:12Z</dcterms:created>
  <dcterms:modified xsi:type="dcterms:W3CDTF">2019-03-28T04:13:56Z</dcterms:modified>
</cp:coreProperties>
</file>